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Serif"/>
      <p:regular r:id="rId39"/>
      <p:bold r:id="rId40"/>
      <p:italic r:id="rId41"/>
      <p:boldItalic r:id="rId42"/>
    </p:embeddedFont>
    <p:embeddedFont>
      <p:font typeface="Raleway"/>
      <p:regular r:id="rId43"/>
      <p:bold r:id="rId44"/>
      <p:italic r:id="rId45"/>
      <p:boldItalic r:id="rId46"/>
    </p:embeddedFont>
    <p:embeddedFont>
      <p:font typeface="Anaheim"/>
      <p:regular r:id="rId47"/>
    </p:embeddedFont>
    <p:embeddedFont>
      <p:font typeface="Cambay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Anek Malayalam"/>
      <p:regular r:id="rId53"/>
      <p:bold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B9C418-2B15-4E95-B0FC-2348EBFB75B3}">
  <a:tblStyle styleId="{1BB9C418-2B15-4E95-B0FC-2348EBFB75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-bold.fntdata"/><Relationship Id="rId42" Type="http://schemas.openxmlformats.org/officeDocument/2006/relationships/font" Target="fonts/RobotoSerif-boldItalic.fntdata"/><Relationship Id="rId41" Type="http://schemas.openxmlformats.org/officeDocument/2006/relationships/font" Target="fonts/RobotoSerif-italic.fntdata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mbay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Camb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Serif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mbay-boldItalic.fntdata"/><Relationship Id="rId50" Type="http://schemas.openxmlformats.org/officeDocument/2006/relationships/font" Target="fonts/Cambay-italic.fntdata"/><Relationship Id="rId53" Type="http://schemas.openxmlformats.org/officeDocument/2006/relationships/font" Target="fonts/AnekMalayalam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AnekMalayalam-bold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11aff8b6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11aff8b6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50bef7d5_5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250bef7d5_5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250bef7d5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250bef7d5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250bef7d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250bef7d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250bef7d5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250bef7d5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250bef7d5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250bef7d5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250bef7d5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250bef7d5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250bef7d5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250bef7d5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250bef7d5_1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250bef7d5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250bef7d5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250bef7d5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250bef7d5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250bef7d5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11aff8b6b_3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11aff8b6b_3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18e6eec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18e6eec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2504a9f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2504a9f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250bef7d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250bef7d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250bef7d5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250bef7d5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18e6eec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18e6eec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250bef7d5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250bef7d5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250bef7d5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250bef7d5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250bef7d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250bef7d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250bef7d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250bef7d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250bef7d5_1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250bef7d5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50bef7d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50bef7d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250bef7d5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250bef7d5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fb5d1fa5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fb5d1fa5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250bef7d5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250bef7d5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50bef7d5_5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250bef7d5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250bef7d5_5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250bef7d5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250bef7d5_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250bef7d5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250bef7d5_5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250bef7d5_5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250bef7d5_5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250bef7d5_5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250bef7d5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250bef7d5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76986" t="0"/>
          <a:stretch/>
        </p:blipFill>
        <p:spPr>
          <a:xfrm flipH="1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1665" l="0" r="0" t="0"/>
          <a:stretch/>
        </p:blipFill>
        <p:spPr>
          <a:xfrm flipH="1">
            <a:off x="5093076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394149" y="669350"/>
            <a:ext cx="6115500" cy="21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94138" y="3779175"/>
            <a:ext cx="20346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49853" l="1399" r="65194" t="397"/>
          <a:stretch/>
        </p:blipFill>
        <p:spPr>
          <a:xfrm flipH="1" rot="-2573729">
            <a:off x="-548974" y="3604738"/>
            <a:ext cx="1760643" cy="24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b="-6541" l="0" r="0" t="0"/>
          <a:stretch/>
        </p:blipFill>
        <p:spPr>
          <a:xfrm flipH="1">
            <a:off x="-630100" y="-717375"/>
            <a:ext cx="3943825" cy="55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b="0" l="0" r="0" t="-1153"/>
          <a:stretch/>
        </p:blipFill>
        <p:spPr>
          <a:xfrm flipH="1">
            <a:off x="5693301" y="241876"/>
            <a:ext cx="4235749" cy="5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b="49853" l="1399" r="65194" t="397"/>
          <a:stretch/>
        </p:blipFill>
        <p:spPr>
          <a:xfrm flipH="1" rot="6859719">
            <a:off x="7693975" y="-1421711"/>
            <a:ext cx="1760644" cy="24994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900500" y="1747263"/>
            <a:ext cx="53430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900500" y="2899141"/>
            <a:ext cx="5343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037200" y="1613951"/>
            <a:ext cx="2785800" cy="36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13125" l="74703" r="0" t="17937"/>
          <a:stretch/>
        </p:blipFill>
        <p:spPr>
          <a:xfrm flipH="1" rot="-4592143">
            <a:off x="6836066" y="-1946444"/>
            <a:ext cx="1643194" cy="426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b="0" l="49385" r="0" t="25892"/>
          <a:stretch/>
        </p:blipFill>
        <p:spPr>
          <a:xfrm flipH="1" rot="3918439">
            <a:off x="6739425" y="2587722"/>
            <a:ext cx="2667676" cy="372325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20000" y="161395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3" type="title"/>
          </p:nvPr>
        </p:nvSpPr>
        <p:spPr>
          <a:xfrm>
            <a:off x="720000" y="3088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4" type="title"/>
          </p:nvPr>
        </p:nvSpPr>
        <p:spPr>
          <a:xfrm>
            <a:off x="3419275" y="161395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5" type="title"/>
          </p:nvPr>
        </p:nvSpPr>
        <p:spPr>
          <a:xfrm>
            <a:off x="3419275" y="3088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6" type="title"/>
          </p:nvPr>
        </p:nvSpPr>
        <p:spPr>
          <a:xfrm>
            <a:off x="6118550" y="161395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0000" y="216014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7" type="subTitle"/>
          </p:nvPr>
        </p:nvSpPr>
        <p:spPr>
          <a:xfrm>
            <a:off x="3419275" y="216014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6118550" y="216014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9" type="subTitle"/>
          </p:nvPr>
        </p:nvSpPr>
        <p:spPr>
          <a:xfrm>
            <a:off x="720000" y="36350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3419275" y="36350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72452" l="33873" r="6718" t="-2473"/>
          <a:stretch/>
        </p:blipFill>
        <p:spPr>
          <a:xfrm flipH="1" rot="-7513230">
            <a:off x="6928477" y="-30550"/>
            <a:ext cx="3785898" cy="18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1665" l="0" r="0" t="0"/>
          <a:stretch/>
        </p:blipFill>
        <p:spPr>
          <a:xfrm flipH="1">
            <a:off x="5093076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14138" l="1329" r="-1330" t="17527"/>
          <a:stretch/>
        </p:blipFill>
        <p:spPr>
          <a:xfrm flipH="1">
            <a:off x="-429496" y="-353275"/>
            <a:ext cx="394381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69978" l="0" r="40592" t="0"/>
          <a:stretch/>
        </p:blipFill>
        <p:spPr>
          <a:xfrm flipH="1" rot="2961323">
            <a:off x="-1435274" y="3929201"/>
            <a:ext cx="3785899" cy="18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6050850" y="626500"/>
            <a:ext cx="2402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6050850" y="1696900"/>
            <a:ext cx="2402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4"/>
          <p:cNvSpPr/>
          <p:nvPr>
            <p:ph idx="2" type="pic"/>
          </p:nvPr>
        </p:nvSpPr>
        <p:spPr>
          <a:xfrm>
            <a:off x="713225" y="543775"/>
            <a:ext cx="2801100" cy="406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" name="Google Shape;101;p14"/>
          <p:cNvSpPr/>
          <p:nvPr>
            <p:ph idx="3" type="pic"/>
          </p:nvPr>
        </p:nvSpPr>
        <p:spPr>
          <a:xfrm>
            <a:off x="3682050" y="543775"/>
            <a:ext cx="2285700" cy="226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2" name="Google Shape;102;p14"/>
          <p:cNvSpPr/>
          <p:nvPr>
            <p:ph idx="4" type="pic"/>
          </p:nvPr>
        </p:nvSpPr>
        <p:spPr>
          <a:xfrm>
            <a:off x="3690525" y="2953700"/>
            <a:ext cx="4740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1665" l="0" r="0" t="0"/>
          <a:stretch/>
        </p:blipFill>
        <p:spPr>
          <a:xfrm rot="10800000">
            <a:off x="5093076" y="-170600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31665"/>
          <a:stretch/>
        </p:blipFill>
        <p:spPr>
          <a:xfrm flipH="1" rot="10800000">
            <a:off x="5385004" y="1781748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713225" y="2418174"/>
            <a:ext cx="20628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2" type="subTitle"/>
          </p:nvPr>
        </p:nvSpPr>
        <p:spPr>
          <a:xfrm>
            <a:off x="3128152" y="2418174"/>
            <a:ext cx="20628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3" type="subTitle"/>
          </p:nvPr>
        </p:nvSpPr>
        <p:spPr>
          <a:xfrm>
            <a:off x="5543086" y="2418174"/>
            <a:ext cx="20628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4" type="subTitle"/>
          </p:nvPr>
        </p:nvSpPr>
        <p:spPr>
          <a:xfrm>
            <a:off x="713225" y="1958600"/>
            <a:ext cx="206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5" type="subTitle"/>
          </p:nvPr>
        </p:nvSpPr>
        <p:spPr>
          <a:xfrm>
            <a:off x="3128156" y="1958600"/>
            <a:ext cx="206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17566" l="49035" r="324" t="18297"/>
          <a:stretch/>
        </p:blipFill>
        <p:spPr>
          <a:xfrm flipH="1" rot="7385884">
            <a:off x="-893519" y="3309930"/>
            <a:ext cx="2669012" cy="322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6" type="subTitle"/>
          </p:nvPr>
        </p:nvSpPr>
        <p:spPr>
          <a:xfrm>
            <a:off x="5543086" y="1958600"/>
            <a:ext cx="206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-6541" l="0" r="0" t="0"/>
          <a:stretch/>
        </p:blipFill>
        <p:spPr>
          <a:xfrm>
            <a:off x="5385000" y="-170600"/>
            <a:ext cx="3943825" cy="55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49853" l="1399" r="65194" t="397"/>
          <a:stretch/>
        </p:blipFill>
        <p:spPr>
          <a:xfrm flipH="1" rot="-2573729">
            <a:off x="-548974" y="3604738"/>
            <a:ext cx="1760643" cy="24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49853" l="1399" r="65194" t="397"/>
          <a:stretch/>
        </p:blipFill>
        <p:spPr>
          <a:xfrm flipH="1" rot="-254036">
            <a:off x="-1407999" y="1079313"/>
            <a:ext cx="1760643" cy="249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720000" y="1748900"/>
            <a:ext cx="26349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2" type="subTitle"/>
          </p:nvPr>
        </p:nvSpPr>
        <p:spPr>
          <a:xfrm>
            <a:off x="4058661" y="1748900"/>
            <a:ext cx="26349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3" type="subTitle"/>
          </p:nvPr>
        </p:nvSpPr>
        <p:spPr>
          <a:xfrm>
            <a:off x="720000" y="3409475"/>
            <a:ext cx="26349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4" type="subTitle"/>
          </p:nvPr>
        </p:nvSpPr>
        <p:spPr>
          <a:xfrm>
            <a:off x="4058661" y="3409475"/>
            <a:ext cx="26349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5" type="subTitle"/>
          </p:nvPr>
        </p:nvSpPr>
        <p:spPr>
          <a:xfrm>
            <a:off x="720000" y="1455550"/>
            <a:ext cx="263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subTitle"/>
          </p:nvPr>
        </p:nvSpPr>
        <p:spPr>
          <a:xfrm>
            <a:off x="720000" y="3116200"/>
            <a:ext cx="263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subTitle"/>
          </p:nvPr>
        </p:nvSpPr>
        <p:spPr>
          <a:xfrm>
            <a:off x="4058636" y="1455550"/>
            <a:ext cx="263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subTitle"/>
          </p:nvPr>
        </p:nvSpPr>
        <p:spPr>
          <a:xfrm>
            <a:off x="4058636" y="3116200"/>
            <a:ext cx="263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b="17886" l="1399" r="81428" t="400"/>
          <a:stretch/>
        </p:blipFill>
        <p:spPr>
          <a:xfrm flipH="1" rot="11">
            <a:off x="-182674" y="1400801"/>
            <a:ext cx="905074" cy="410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300" y="-414425"/>
            <a:ext cx="2362225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31665" l="0" r="0" t="0"/>
          <a:stretch/>
        </p:blipFill>
        <p:spPr>
          <a:xfrm flipH="1">
            <a:off x="5719375" y="1906739"/>
            <a:ext cx="3881300" cy="32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0000" y="16339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2" type="subTitle"/>
          </p:nvPr>
        </p:nvSpPr>
        <p:spPr>
          <a:xfrm>
            <a:off x="3579000" y="16339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3" type="subTitle"/>
          </p:nvPr>
        </p:nvSpPr>
        <p:spPr>
          <a:xfrm>
            <a:off x="720000" y="33642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4" type="subTitle"/>
          </p:nvPr>
        </p:nvSpPr>
        <p:spPr>
          <a:xfrm>
            <a:off x="3579000" y="33642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5" type="subTitle"/>
          </p:nvPr>
        </p:nvSpPr>
        <p:spPr>
          <a:xfrm>
            <a:off x="6437997" y="16339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6" type="subTitle"/>
          </p:nvPr>
        </p:nvSpPr>
        <p:spPr>
          <a:xfrm>
            <a:off x="6437997" y="33642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7" type="subTitle"/>
          </p:nvPr>
        </p:nvSpPr>
        <p:spPr>
          <a:xfrm>
            <a:off x="72390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8" type="subTitle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9" type="subTitle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3" type="subTitle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4" type="subTitle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5" type="subTitle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0" l="0" r="76986" t="0"/>
          <a:stretch/>
        </p:blipFill>
        <p:spPr>
          <a:xfrm rot="10800000">
            <a:off x="-68237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31665" l="0" r="0" t="0"/>
          <a:stretch/>
        </p:blipFill>
        <p:spPr>
          <a:xfrm flipH="1">
            <a:off x="5596470" y="2532300"/>
            <a:ext cx="3732355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76986" t="0"/>
          <a:stretch/>
        </p:blipFill>
        <p:spPr>
          <a:xfrm rot="10800000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713225" y="3710900"/>
            <a:ext cx="4689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Cambay"/>
                <a:ea typeface="Cambay"/>
                <a:cs typeface="Cambay"/>
                <a:sym typeface="Cambay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 b="1" sz="1200" u="sng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6">
            <a:alphaModFix/>
          </a:blip>
          <a:srcRect b="52248" l="0" r="47575" t="-20582"/>
          <a:stretch/>
        </p:blipFill>
        <p:spPr>
          <a:xfrm rot="10800000">
            <a:off x="7108201" y="-17060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7">
            <a:alphaModFix/>
          </a:blip>
          <a:srcRect b="31665" l="0" r="0" t="0"/>
          <a:stretch/>
        </p:blipFill>
        <p:spPr>
          <a:xfrm flipH="1" rot="10800000">
            <a:off x="5385004" y="178175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>
            <p:ph type="title"/>
          </p:nvPr>
        </p:nvSpPr>
        <p:spPr>
          <a:xfrm>
            <a:off x="713225" y="355200"/>
            <a:ext cx="46890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subTitle"/>
          </p:nvPr>
        </p:nvSpPr>
        <p:spPr>
          <a:xfrm>
            <a:off x="713225" y="1841450"/>
            <a:ext cx="46890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76986" t="0"/>
          <a:stretch/>
        </p:blipFill>
        <p:spPr>
          <a:xfrm rot="10800000">
            <a:off x="-68237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31665" l="0" r="0" t="0"/>
          <a:stretch/>
        </p:blipFill>
        <p:spPr>
          <a:xfrm flipH="1">
            <a:off x="5596470" y="2532300"/>
            <a:ext cx="3732355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19638" l="0" r="63714" t="17318"/>
          <a:stretch/>
        </p:blipFill>
        <p:spPr>
          <a:xfrm flipH="1" rot="2700021">
            <a:off x="-640739" y="-1264496"/>
            <a:ext cx="2312427" cy="38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-1153"/>
          <a:stretch/>
        </p:blipFill>
        <p:spPr>
          <a:xfrm flipH="1">
            <a:off x="5093076" y="85301"/>
            <a:ext cx="4235749" cy="5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68955" l="0" r="29062" t="0"/>
          <a:stretch/>
        </p:blipFill>
        <p:spPr>
          <a:xfrm flipH="1" rot="922530">
            <a:off x="-650635" y="3923971"/>
            <a:ext cx="4520719" cy="188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713225" y="2319750"/>
            <a:ext cx="6049200" cy="13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13225" y="1477950"/>
            <a:ext cx="1450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2">
            <a:alphaModFix/>
          </a:blip>
          <a:srcRect b="0" l="0" r="76986" t="0"/>
          <a:stretch/>
        </p:blipFill>
        <p:spPr>
          <a:xfrm rot="10800000">
            <a:off x="-199024" y="-675550"/>
            <a:ext cx="1466674" cy="60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52248" l="0" r="47575" t="-20582"/>
          <a:stretch/>
        </p:blipFill>
        <p:spPr>
          <a:xfrm rot="10800000">
            <a:off x="7108201" y="-17060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31665" l="0" r="0" t="0"/>
          <a:stretch/>
        </p:blipFill>
        <p:spPr>
          <a:xfrm flipH="1" rot="10800000">
            <a:off x="5385004" y="178175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2452" l="33871" r="13030" t="-2473"/>
          <a:stretch/>
        </p:blipFill>
        <p:spPr>
          <a:xfrm flipH="1" rot="-7513228">
            <a:off x="6896131" y="-90350"/>
            <a:ext cx="3383912" cy="182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14138" l="1329" r="-1330" t="17527"/>
          <a:stretch/>
        </p:blipFill>
        <p:spPr>
          <a:xfrm flipH="1" rot="10800000">
            <a:off x="5402954" y="1824575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932075"/>
            <a:ext cx="7704000" cy="26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53371" t="47379"/>
          <a:stretch/>
        </p:blipFill>
        <p:spPr>
          <a:xfrm flipH="1" rot="-2278914">
            <a:off x="-1213360" y="3444879"/>
            <a:ext cx="2971593" cy="31966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52248" l="0" r="47575" t="-20582"/>
          <a:stretch/>
        </p:blipFill>
        <p:spPr>
          <a:xfrm flipH="1">
            <a:off x="7108201" y="1781750"/>
            <a:ext cx="2220624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b="31665" l="0" r="0" t="0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4051001" y="2407001"/>
            <a:ext cx="26019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720000" y="2407001"/>
            <a:ext cx="26019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720000" y="1924300"/>
            <a:ext cx="2601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4051003" y="1924300"/>
            <a:ext cx="2601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3100" y="349775"/>
            <a:ext cx="763200" cy="7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31665"/>
          <a:stretch/>
        </p:blipFill>
        <p:spPr>
          <a:xfrm>
            <a:off x="5385004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74816" l="0" r="29062" t="0"/>
          <a:stretch/>
        </p:blipFill>
        <p:spPr>
          <a:xfrm flipH="1" rot="4200637">
            <a:off x="-2080182" y="2958470"/>
            <a:ext cx="4520710" cy="15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852" l="-374" r="49759" t="25040"/>
          <a:stretch/>
        </p:blipFill>
        <p:spPr>
          <a:xfrm flipH="1" rot="3918439">
            <a:off x="6739425" y="2587722"/>
            <a:ext cx="2667676" cy="372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3725" y="-597100"/>
            <a:ext cx="2362225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4">
            <a:alphaModFix/>
          </a:blip>
          <a:srcRect b="0" l="3445" r="3445" t="0"/>
          <a:stretch/>
        </p:blipFill>
        <p:spPr>
          <a:xfrm rot="10800000">
            <a:off x="6892150" y="-597100"/>
            <a:ext cx="2362224" cy="3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-5231" l="1398" r="46601" t="398"/>
          <a:stretch/>
        </p:blipFill>
        <p:spPr>
          <a:xfrm flipH="1" rot="-3495754">
            <a:off x="-1004053" y="2376965"/>
            <a:ext cx="2740629" cy="526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1401150"/>
            <a:ext cx="42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13225" y="1973850"/>
            <a:ext cx="42909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5178175" y="945450"/>
            <a:ext cx="3252600" cy="325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"/>
              <a:buNone/>
              <a:defRPr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●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○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ay"/>
              <a:buChar char="■"/>
              <a:defRPr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ctrTitle"/>
          </p:nvPr>
        </p:nvSpPr>
        <p:spPr>
          <a:xfrm>
            <a:off x="408425" y="812075"/>
            <a:ext cx="8129400" cy="21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 Study on Benchmark Datasets for Human Disease Genes</a:t>
            </a:r>
            <a:endParaRPr sz="44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569725" y="2948750"/>
            <a:ext cx="38919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-The more we Learn, The more we Serve</a:t>
            </a:r>
            <a:endParaRPr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title"/>
          </p:nvPr>
        </p:nvSpPr>
        <p:spPr>
          <a:xfrm>
            <a:off x="720000" y="445025"/>
            <a:ext cx="77040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OMIM(Online Online Mendelian Inheritance in Man)</a:t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941825" y="1484063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First Introduced</a:t>
            </a:r>
            <a:endParaRPr b="1" sz="15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1117600" y="2013150"/>
            <a:ext cx="1720200" cy="479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In the 60s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1173200" y="2606350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Traditional focus</a:t>
            </a:r>
            <a:endParaRPr sz="15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1348975" y="3099500"/>
            <a:ext cx="1720200" cy="479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Mendelian diseases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3398063" y="2606350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Recent focus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3573838" y="3135425"/>
            <a:ext cx="1720200" cy="44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Complex diseases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3222300" y="1466063"/>
            <a:ext cx="1720200" cy="818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Text Data</a:t>
            </a:r>
            <a:endParaRPr sz="16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3398075" y="1995138"/>
            <a:ext cx="1720200" cy="479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Expert Curation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5470550" y="1522688"/>
            <a:ext cx="1967400" cy="894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Data </a:t>
            </a:r>
            <a:r>
              <a:rPr b="1" lang="en" sz="16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Format</a:t>
            </a:r>
            <a:endParaRPr b="1" sz="16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5724325" y="2051775"/>
            <a:ext cx="1967400" cy="422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Text but structured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646325" y="2606350"/>
            <a:ext cx="1967400" cy="89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Access OMIM</a:t>
            </a:r>
            <a:endParaRPr sz="16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5900100" y="3135425"/>
            <a:ext cx="1967400" cy="44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Website, API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aphicFrame>
        <p:nvGraphicFramePr>
          <p:cNvPr id="307" name="Google Shape;307;p31"/>
          <p:cNvGraphicFramePr/>
          <p:nvPr/>
        </p:nvGraphicFramePr>
        <p:xfrm>
          <a:off x="952500" y="377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Category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GDAs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Genes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Diseases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Total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121, 512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29, 596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20, 790</a:t>
                      </a:r>
                      <a:endParaRPr b="1">
                        <a:solidFill>
                          <a:srgbClr val="21212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T="91425" marB="91425" marR="91425" marL="91425" anchor="ctr">
                    <a:solidFill>
                      <a:srgbClr val="CFD9E0"/>
                    </a:solidFill>
                  </a:tcPr>
                </a:tc>
              </a:tr>
            </a:tbl>
          </a:graphicData>
        </a:graphic>
      </p:graphicFrame>
      <p:sp>
        <p:nvSpPr>
          <p:cNvPr id="308" name="Google Shape;308;p31"/>
          <p:cNvSpPr txBox="1"/>
          <p:nvPr/>
        </p:nvSpPr>
        <p:spPr>
          <a:xfrm>
            <a:off x="2364200" y="4672250"/>
            <a:ext cx="412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Statistics of the OMIM Current Version</a:t>
            </a:r>
            <a:endParaRPr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09" name="Google Shape;30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736775" y="290600"/>
            <a:ext cx="60492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r>
              <a:rPr lang="en"/>
              <a:t> Diagram</a:t>
            </a:r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b="15981" l="0" r="0" t="1428"/>
          <a:stretch/>
        </p:blipFill>
        <p:spPr>
          <a:xfrm>
            <a:off x="736775" y="1140100"/>
            <a:ext cx="3702750" cy="31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b="17200" l="0" r="0" t="8466"/>
          <a:stretch/>
        </p:blipFill>
        <p:spPr>
          <a:xfrm>
            <a:off x="4648200" y="1609813"/>
            <a:ext cx="3522075" cy="2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945350" y="4259225"/>
            <a:ext cx="3285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Disgenet</a:t>
            </a:r>
            <a:endParaRPr b="1" sz="18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5066888" y="4285325"/>
            <a:ext cx="2684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OMIM</a:t>
            </a:r>
            <a:endParaRPr b="1" sz="18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/>
        </p:nvSpPr>
        <p:spPr>
          <a:xfrm>
            <a:off x="1100100" y="874250"/>
            <a:ext cx="6177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Type Of Machine Learning Model</a:t>
            </a:r>
            <a:endParaRPr b="1" sz="2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216675" y="1682925"/>
            <a:ext cx="43785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b="1"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Supervised Learning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Classification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Regression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b="1"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Unsupervised Learning</a:t>
            </a:r>
            <a:endParaRPr b="1"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Clustering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Dimensionality Reduction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Anomaly detection</a:t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b="1"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Reinforcement learning</a:t>
            </a:r>
            <a:endParaRPr b="1"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</a:pPr>
            <a:r>
              <a:rPr b="1"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Semi-supervised learning</a:t>
            </a:r>
            <a:endParaRPr b="1" sz="1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6" name="Google Shape;32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/>
        </p:nvSpPr>
        <p:spPr>
          <a:xfrm>
            <a:off x="990800" y="539500"/>
            <a:ext cx="5048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Machine Learning Model for </a:t>
            </a:r>
            <a:endParaRPr b="1"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Gene Disease Association</a:t>
            </a:r>
            <a:endParaRPr b="1"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1107375" y="1595500"/>
            <a:ext cx="45219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Decision Tree (DT)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Support Vector Machines (SVMs)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 Forests (RF)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Neural Networks (NN)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3" name="Google Shape;3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Decision Tree (DT)</a:t>
            </a:r>
            <a:endParaRPr b="1"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436075" y="1392075"/>
            <a:ext cx="52197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Recursively Partitioning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Splitting Until Pure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Root to Leaf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Non- </a:t>
            </a: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Parametric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Overfitting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not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Medical D., Fraud Detection, Customer Segmentation, Risk </a:t>
            </a: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Assessment.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0" name="Google Shape;3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Support Vector Machines (SVMs)</a:t>
            </a:r>
            <a:endParaRPr b="1"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573425" y="1376800"/>
            <a:ext cx="58914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Optimal Hyperplane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yes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Well-suited for Classification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Discrete Category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"/>
              <a:buChar char="●"/>
            </a:pPr>
            <a:r>
              <a:rPr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Image classification, Text classification, Bioinformatics, Anomaly detection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/>
        </p:nvSpPr>
        <p:spPr>
          <a:xfrm>
            <a:off x="1436075" y="688150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 Forest</a:t>
            </a: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(RF)</a:t>
            </a:r>
            <a:endParaRPr b="1"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1436075" y="1392075"/>
            <a:ext cx="52197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Combines Multiple Decision Trees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Concept of Bagging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Randomness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Voting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HD yes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Medical D., Fraud Detection, Customer Segmentation, Risk Assessment.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2921025" y="921075"/>
            <a:ext cx="477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NEURAL NETWORK </a:t>
            </a:r>
            <a:r>
              <a:rPr b="1" lang="en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(NN)</a:t>
            </a:r>
            <a:endParaRPr b="1"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2692075" y="1400850"/>
            <a:ext cx="57387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Human Brain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Adaptability 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Both (C &amp; R)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Very Effective &amp; Expensive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P, MLP, CNN and RNN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Serif"/>
              <a:buChar char="●"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Image Recognition, NLP, Medical D., Speech R., Recommender Systems, Predictive Analytic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5" y="1102025"/>
            <a:ext cx="2218700" cy="21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/>
        </p:nvSpPr>
        <p:spPr>
          <a:xfrm>
            <a:off x="308725" y="0"/>
            <a:ext cx="5988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Comparative Analysis Between Models</a:t>
            </a:r>
            <a:endParaRPr b="1"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aphicFrame>
        <p:nvGraphicFramePr>
          <p:cNvPr id="368" name="Google Shape;368;p39"/>
          <p:cNvGraphicFramePr/>
          <p:nvPr/>
        </p:nvGraphicFramePr>
        <p:xfrm>
          <a:off x="308725" y="49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453950"/>
                <a:gridCol w="1122150"/>
                <a:gridCol w="1440175"/>
                <a:gridCol w="1304700"/>
                <a:gridCol w="1304700"/>
              </a:tblGrid>
              <a:tr h="843800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SVM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Random Forest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Neural Networks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Decision Tree</a:t>
                      </a:r>
                      <a:endParaRPr b="1" sz="12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36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Classification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Binary and multi-class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Regression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Yes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Interpretability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Medium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Computational complexity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Medium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Robustness to outliers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High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Low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Feature scaling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No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               Yes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          No</a:t>
                      </a:r>
                      <a:endParaRPr b="1" sz="9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39"/>
          <p:cNvSpPr txBox="1"/>
          <p:nvPr/>
        </p:nvSpPr>
        <p:spPr>
          <a:xfrm>
            <a:off x="1204813" y="4604000"/>
            <a:ext cx="4196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Table 2.4: Differences Between Models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40"/>
          <p:cNvGraphicFramePr/>
          <p:nvPr/>
        </p:nvGraphicFramePr>
        <p:xfrm>
          <a:off x="376200" y="74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{1BB9C418-2B15-4E95-B0FC-2348EBFB75B3}</a:tableStyleId>
              </a:tblPr>
              <a:tblGrid>
                <a:gridCol w="1874875"/>
                <a:gridCol w="1874875"/>
                <a:gridCol w="1874875"/>
                <a:gridCol w="1874875"/>
              </a:tblGrid>
              <a:tr h="52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Advantageous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Disadvantageous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1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SVM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Supervised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HD data, Robustness, Interpretation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Computational Complexity, tuning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99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RF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Ensamble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High accuracy,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No scaling, Robustness,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Complexity, Hyperparameter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6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NN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Human Brain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High Accuracy,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adaptability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Interoperability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, Hyperparameter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6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DT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Tree Like Structure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Simplicity, Efficiency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Overfitting, Noise S.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76" name="Google Shape;376;p40"/>
          <p:cNvSpPr txBox="1"/>
          <p:nvPr/>
        </p:nvSpPr>
        <p:spPr>
          <a:xfrm>
            <a:off x="376200" y="102700"/>
            <a:ext cx="7307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Summarizing</a:t>
            </a:r>
            <a:r>
              <a:rPr b="1" lang="en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the Analytic Discussion</a:t>
            </a:r>
            <a:endParaRPr b="1"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107825" y="4555825"/>
            <a:ext cx="4893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Table 2.5: Summary of the Models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267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Group Members :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1251825" y="169457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Mahin Hossain</a:t>
            </a:r>
            <a:br>
              <a:rPr lang="en">
                <a:latin typeface="Cambay"/>
                <a:ea typeface="Cambay"/>
                <a:cs typeface="Cambay"/>
                <a:sym typeface="Cambay"/>
              </a:rPr>
            </a:br>
            <a:r>
              <a:rPr lang="en">
                <a:latin typeface="Cambay"/>
                <a:ea typeface="Cambay"/>
                <a:cs typeface="Cambay"/>
                <a:sym typeface="Cambay"/>
              </a:rPr>
              <a:t>ID: 190204061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89" name="Google Shape;189;p23"/>
          <p:cNvSpPr txBox="1"/>
          <p:nvPr>
            <p:ph idx="7" type="subTitle"/>
          </p:nvPr>
        </p:nvSpPr>
        <p:spPr>
          <a:xfrm>
            <a:off x="5240600" y="1591850"/>
            <a:ext cx="2904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Shihabul Islam Shovo</a:t>
            </a:r>
            <a:br>
              <a:rPr lang="en"/>
            </a:br>
            <a:r>
              <a:rPr lang="en"/>
              <a:t>ID: 190204075</a:t>
            </a:r>
            <a:endParaRPr/>
          </a:p>
        </p:txBody>
      </p:sp>
      <p:sp>
        <p:nvSpPr>
          <p:cNvPr id="190" name="Google Shape;190;p23"/>
          <p:cNvSpPr txBox="1"/>
          <p:nvPr>
            <p:ph idx="9" type="subTitle"/>
          </p:nvPr>
        </p:nvSpPr>
        <p:spPr>
          <a:xfrm>
            <a:off x="1146200" y="3125800"/>
            <a:ext cx="31632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Fardin Jaman Aranyak</a:t>
            </a:r>
            <a:br>
              <a:rPr lang="en"/>
            </a:br>
            <a:r>
              <a:rPr lang="en"/>
              <a:t>ID: 190204093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idx="7" type="subTitle"/>
          </p:nvPr>
        </p:nvSpPr>
        <p:spPr>
          <a:xfrm>
            <a:off x="5336925" y="3125800"/>
            <a:ext cx="2904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Symum Hossain</a:t>
            </a:r>
            <a:br>
              <a:rPr lang="en"/>
            </a:br>
            <a:r>
              <a:rPr lang="en"/>
              <a:t>ID: 190204105</a:t>
            </a:r>
            <a:endParaRPr/>
          </a:p>
        </p:txBody>
      </p:sp>
      <p:grpSp>
        <p:nvGrpSpPr>
          <p:cNvPr id="192" name="Google Shape;192;p23"/>
          <p:cNvGrpSpPr/>
          <p:nvPr/>
        </p:nvGrpSpPr>
        <p:grpSpPr>
          <a:xfrm>
            <a:off x="605375" y="1924078"/>
            <a:ext cx="582337" cy="329700"/>
            <a:chOff x="4153975" y="1672903"/>
            <a:chExt cx="582337" cy="329700"/>
          </a:xfrm>
        </p:grpSpPr>
        <p:sp>
          <p:nvSpPr>
            <p:cNvPr id="193" name="Google Shape;193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23"/>
          <p:cNvGrpSpPr/>
          <p:nvPr/>
        </p:nvGrpSpPr>
        <p:grpSpPr>
          <a:xfrm>
            <a:off x="4699175" y="1821353"/>
            <a:ext cx="582337" cy="329700"/>
            <a:chOff x="4153975" y="1672903"/>
            <a:chExt cx="582337" cy="329700"/>
          </a:xfrm>
        </p:grpSpPr>
        <p:sp>
          <p:nvSpPr>
            <p:cNvPr id="196" name="Google Shape;196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3"/>
          <p:cNvGrpSpPr/>
          <p:nvPr/>
        </p:nvGrpSpPr>
        <p:grpSpPr>
          <a:xfrm>
            <a:off x="499750" y="3355303"/>
            <a:ext cx="582337" cy="329700"/>
            <a:chOff x="4153975" y="1672903"/>
            <a:chExt cx="582337" cy="329700"/>
          </a:xfrm>
        </p:grpSpPr>
        <p:sp>
          <p:nvSpPr>
            <p:cNvPr id="199" name="Google Shape;199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4699175" y="3355303"/>
            <a:ext cx="582337" cy="329700"/>
            <a:chOff x="4153975" y="1672903"/>
            <a:chExt cx="582337" cy="329700"/>
          </a:xfrm>
        </p:grpSpPr>
        <p:sp>
          <p:nvSpPr>
            <p:cNvPr id="202" name="Google Shape;202;p23"/>
            <p:cNvSpPr/>
            <p:nvPr/>
          </p:nvSpPr>
          <p:spPr>
            <a:xfrm>
              <a:off x="4153975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4407212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1082075" y="3914500"/>
            <a:ext cx="58338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ay"/>
                <a:ea typeface="Cambay"/>
                <a:cs typeface="Cambay"/>
                <a:sym typeface="Cambay"/>
              </a:rPr>
              <a:t>Supervised By: </a:t>
            </a:r>
            <a:endParaRPr sz="2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ay"/>
                <a:ea typeface="Cambay"/>
                <a:cs typeface="Cambay"/>
                <a:sym typeface="Cambay"/>
              </a:rPr>
              <a:t>Dr. S.M.A. Al-Mamun</a:t>
            </a:r>
            <a:endParaRPr sz="2000"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title"/>
          </p:nvPr>
        </p:nvSpPr>
        <p:spPr>
          <a:xfrm>
            <a:off x="647650" y="1898850"/>
            <a:ext cx="7104000" cy="13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Existing Papers</a:t>
            </a:r>
            <a:endParaRPr/>
          </a:p>
        </p:txBody>
      </p:sp>
      <p:grpSp>
        <p:nvGrpSpPr>
          <p:cNvPr id="384" name="Google Shape;384;p41"/>
          <p:cNvGrpSpPr/>
          <p:nvPr/>
        </p:nvGrpSpPr>
        <p:grpSpPr>
          <a:xfrm>
            <a:off x="166691" y="2335125"/>
            <a:ext cx="480953" cy="473265"/>
            <a:chOff x="4675986" y="2745684"/>
            <a:chExt cx="381346" cy="368644"/>
          </a:xfrm>
        </p:grpSpPr>
        <p:sp>
          <p:nvSpPr>
            <p:cNvPr id="385" name="Google Shape;385;p41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2"/>
                </a:solidFill>
              </a:endParaRPr>
            </a:p>
          </p:txBody>
        </p:sp>
      </p:grpSp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888100" y="372750"/>
            <a:ext cx="49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Benchmark data set for breast cancer </a:t>
            </a:r>
            <a:r>
              <a:rPr lang="en"/>
              <a:t>associated</a:t>
            </a:r>
            <a:r>
              <a:rPr lang="en"/>
              <a:t> genes.</a:t>
            </a:r>
            <a:r>
              <a:rPr baseline="-25000" lang="en"/>
              <a:t>[1]</a:t>
            </a:r>
            <a:endParaRPr baseline="-25000"/>
          </a:p>
        </p:txBody>
      </p:sp>
      <p:sp>
        <p:nvSpPr>
          <p:cNvPr id="393" name="Google Shape;393;p42"/>
          <p:cNvSpPr txBox="1"/>
          <p:nvPr>
            <p:ph idx="1" type="subTitle"/>
          </p:nvPr>
        </p:nvSpPr>
        <p:spPr>
          <a:xfrm>
            <a:off x="713225" y="1973850"/>
            <a:ext cx="47580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12565 records were processed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Raw data were collected From HuGE Literature Finder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EDirect Tool was used to separate PubMeds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Double Cross Validation were applied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The benchmark Dataset was achieved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5762750" y="1107375"/>
            <a:ext cx="27975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25" y="1215100"/>
            <a:ext cx="3584400" cy="3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888050" y="452850"/>
            <a:ext cx="65868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Benchmarking network propagation methods for disease gene identification.</a:t>
            </a:r>
            <a:r>
              <a:rPr baseline="-25000" lang="en"/>
              <a:t>[2]</a:t>
            </a:r>
            <a:endParaRPr baseline="-25000"/>
          </a:p>
        </p:txBody>
      </p:sp>
      <p:sp>
        <p:nvSpPr>
          <p:cNvPr id="402" name="Google Shape;402;p43"/>
          <p:cNvSpPr txBox="1"/>
          <p:nvPr>
            <p:ph idx="1" type="subTitle"/>
          </p:nvPr>
        </p:nvSpPr>
        <p:spPr>
          <a:xfrm>
            <a:off x="742375" y="2126825"/>
            <a:ext cx="70896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Identify genes for targeted drug treatment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Data Source is OpenTargets database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12 specialized computer algorithms were used across 22 common diseases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Six different measures used to evaluate algorithm efficacy.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Cross-validation were employed to ensure reliability of results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917175" y="612350"/>
            <a:ext cx="74160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</a:t>
            </a:r>
            <a:r>
              <a:rPr lang="en"/>
              <a:t>Genomic variant benchmark: if you cannot measure it, you cannot improve it.</a:t>
            </a:r>
            <a:r>
              <a:rPr baseline="-25000" lang="en"/>
              <a:t>[3]</a:t>
            </a:r>
            <a:endParaRPr baseline="-25000"/>
          </a:p>
        </p:txBody>
      </p:sp>
      <p:sp>
        <p:nvSpPr>
          <p:cNvPr id="409" name="Google Shape;409;p44"/>
          <p:cNvSpPr txBox="1"/>
          <p:nvPr>
            <p:ph idx="1" type="subTitle"/>
          </p:nvPr>
        </p:nvSpPr>
        <p:spPr>
          <a:xfrm>
            <a:off x="742375" y="2126825"/>
            <a:ext cx="7818000" cy="22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Crucial for evaluating variant caller accuracy in genomics research 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Dataset Created using diverse sequencing technologies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Establishes pipelines, fosters new sequencing approaches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Short-read technologies widely used but have limitations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❏"/>
            </a:pPr>
            <a:r>
              <a:rPr lang="en" sz="1500"/>
              <a:t>L</a:t>
            </a:r>
            <a:r>
              <a:rPr lang="en" sz="1500"/>
              <a:t>ong-read sequencing used for detecting previously undetected SVs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" name="Google Shape;41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720000" y="488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benchmarking</a:t>
            </a: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4703079" y="539587"/>
            <a:ext cx="1394762" cy="677197"/>
            <a:chOff x="732422" y="2990152"/>
            <a:chExt cx="1337773" cy="572102"/>
          </a:xfrm>
        </p:grpSpPr>
        <p:sp>
          <p:nvSpPr>
            <p:cNvPr id="417" name="Google Shape;417;p45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6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691707" y="3184996"/>
              <a:ext cx="378488" cy="377259"/>
            </a:xfrm>
            <a:custGeom>
              <a:rect b="b" l="l" r="r" t="t"/>
              <a:pathLst>
                <a:path extrusionOk="0" h="32848" w="32955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00" y="1216775"/>
            <a:ext cx="3679125" cy="38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6"/>
          <p:cNvPicPr preferRelativeResize="0"/>
          <p:nvPr>
            <p:ph idx="2" type="pic"/>
          </p:nvPr>
        </p:nvPicPr>
        <p:blipFill rotWithShape="1">
          <a:blip r:embed="rId3">
            <a:alphaModFix amt="85000"/>
          </a:blip>
          <a:srcRect b="7806" l="0" r="0" t="7798"/>
          <a:stretch/>
        </p:blipFill>
        <p:spPr>
          <a:xfrm>
            <a:off x="-50" y="0"/>
            <a:ext cx="9143997" cy="5143501"/>
          </a:xfrm>
          <a:prstGeom prst="rect">
            <a:avLst/>
          </a:prstGeom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4">
            <a:alphaModFix/>
          </a:blip>
          <a:srcRect b="45913" l="0" r="76986" t="0"/>
          <a:stretch/>
        </p:blipFill>
        <p:spPr>
          <a:xfrm flipH="1" rot="2432046">
            <a:off x="100818" y="-908157"/>
            <a:ext cx="1224813" cy="274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 rotWithShape="1">
          <a:blip r:embed="rId4">
            <a:alphaModFix/>
          </a:blip>
          <a:srcRect b="45913" l="0" r="28294" t="0"/>
          <a:stretch/>
        </p:blipFill>
        <p:spPr>
          <a:xfrm flipH="1" rot="2955106">
            <a:off x="-1779169" y="3308714"/>
            <a:ext cx="3816241" cy="27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>
            <p:ph type="title"/>
          </p:nvPr>
        </p:nvSpPr>
        <p:spPr>
          <a:xfrm>
            <a:off x="618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</a:t>
            </a:r>
            <a:endParaRPr/>
          </a:p>
        </p:txBody>
      </p:sp>
      <p:pic>
        <p:nvPicPr>
          <p:cNvPr id="434" name="Google Shape;434;p46"/>
          <p:cNvPicPr preferRelativeResize="0"/>
          <p:nvPr/>
        </p:nvPicPr>
        <p:blipFill rotWithShape="1">
          <a:blip r:embed="rId5">
            <a:alphaModFix/>
          </a:blip>
          <a:srcRect b="31665" l="0" r="0" t="0"/>
          <a:stretch/>
        </p:blipFill>
        <p:spPr>
          <a:xfrm flipH="1">
            <a:off x="5221101" y="1781748"/>
            <a:ext cx="4235749" cy="35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 rotWithShape="1">
          <a:blip r:embed="rId6">
            <a:alphaModFix/>
          </a:blip>
          <a:srcRect b="26001" l="0" r="0" t="5664"/>
          <a:stretch/>
        </p:blipFill>
        <p:spPr>
          <a:xfrm>
            <a:off x="5476329" y="-170600"/>
            <a:ext cx="3943819" cy="35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/>
        </p:nvSpPr>
        <p:spPr>
          <a:xfrm>
            <a:off x="469450" y="804000"/>
            <a:ext cx="42264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S.NO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Serial number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DB_ID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Database identifier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DIS_CLASS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Disease class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GENE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Gene information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PUBMED.ID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PubMed identifier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LACKASSO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Lack of association indicator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TITLE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Title of the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YEAR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Year of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CONCLUSION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Conclusion of the publication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REF_SENTENCE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Reference sentence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ASSOCIATION_CLASS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Association class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REF_GENE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Reference gene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GENE_NEW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New gene information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188038"/>
                </a:solidFill>
                <a:latin typeface="Cambay"/>
                <a:ea typeface="Cambay"/>
                <a:cs typeface="Cambay"/>
                <a:sym typeface="Cambay"/>
              </a:rPr>
              <a:t>WEIGHT</a:t>
            </a:r>
            <a:r>
              <a:rPr lang="en" sz="1200">
                <a:latin typeface="Cambay"/>
                <a:ea typeface="Cambay"/>
                <a:cs typeface="Cambay"/>
                <a:sym typeface="Cambay"/>
              </a:rPr>
              <a:t>: Weight value</a:t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</a:pPr>
            <a:r>
              <a:rPr lang="en" sz="1050">
                <a:solidFill>
                  <a:srgbClr val="38761D"/>
                </a:solidFill>
                <a:highlight>
                  <a:schemeClr val="accent3"/>
                </a:highlight>
                <a:latin typeface="Cambay"/>
                <a:ea typeface="Cambay"/>
                <a:cs typeface="Cambay"/>
                <a:sym typeface="Cambay"/>
              </a:rPr>
              <a:t>Dimension of the dataset</a:t>
            </a:r>
            <a:r>
              <a:rPr lang="en" sz="1050">
                <a:solidFill>
                  <a:srgbClr val="1F1F1F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200">
                <a:solidFill>
                  <a:srgbClr val="1F1F1F"/>
                </a:solidFill>
                <a:highlight>
                  <a:schemeClr val="accent3"/>
                </a:highlight>
                <a:latin typeface="Cambay"/>
                <a:ea typeface="Cambay"/>
                <a:cs typeface="Cambay"/>
                <a:sym typeface="Cambay"/>
              </a:rPr>
              <a:t>14</a:t>
            </a:r>
            <a:endParaRPr sz="1200">
              <a:solidFill>
                <a:srgbClr val="1F1F1F"/>
              </a:solidFill>
              <a:highlight>
                <a:schemeClr val="accent3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mbay"/>
              <a:buNone/>
            </a:pPr>
            <a:r>
              <a:t/>
            </a:r>
            <a:endParaRPr sz="12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4210950" y="1712075"/>
            <a:ext cx="4837500" cy="2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2E3A"/>
                </a:solidFill>
                <a:highlight>
                  <a:schemeClr val="accent6"/>
                </a:highlight>
              </a:rPr>
              <a:t> </a:t>
            </a:r>
            <a:r>
              <a:rPr b="1" lang="en" sz="1500">
                <a:solidFill>
                  <a:schemeClr val="dk1"/>
                </a:solidFill>
                <a:highlight>
                  <a:schemeClr val="accent6"/>
                </a:highlight>
                <a:latin typeface="Cambay"/>
                <a:ea typeface="Cambay"/>
                <a:cs typeface="Cambay"/>
                <a:sym typeface="Cambay"/>
              </a:rPr>
              <a:t>It doesn't directly provide numerical values for the Interpretability, Robustness to noise, Handling of missing data, and Computational complexity for any ML model</a:t>
            </a:r>
            <a:endParaRPr b="1" sz="1500">
              <a:solidFill>
                <a:schemeClr val="dk1"/>
              </a:solidFill>
              <a:highlight>
                <a:schemeClr val="accent6"/>
              </a:highlight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5" y="539500"/>
            <a:ext cx="59436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375" y="612700"/>
            <a:ext cx="4468051" cy="38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953" y="2959225"/>
            <a:ext cx="2689777" cy="154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 txBox="1"/>
          <p:nvPr/>
        </p:nvSpPr>
        <p:spPr>
          <a:xfrm>
            <a:off x="1821575" y="4555975"/>
            <a:ext cx="25644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Random Forest Tree 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Snapshot</a:t>
            </a:r>
            <a:endParaRPr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52" name="Google Shape;45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889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/>
        </p:nvSpPr>
        <p:spPr>
          <a:xfrm>
            <a:off x="0" y="0"/>
            <a:ext cx="422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Visualize one decision tree from the forest</a:t>
            </a:r>
            <a:endParaRPr b="1"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59" name="Google Shape;45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539500"/>
            <a:ext cx="59436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952875" y="539500"/>
            <a:ext cx="4746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Objective &amp; Goal</a:t>
            </a:r>
            <a:endParaRPr sz="30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901875" y="1407325"/>
            <a:ext cx="60897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Continuous Research and Collaboration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Personalized</a:t>
            </a: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Medicine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Clinical Applications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Limitations of Models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Enrich the Benchmarking Datasets.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Risk Assessment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ay"/>
              <a:buChar char="●"/>
            </a:pP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Early </a:t>
            </a: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Diagnosis</a:t>
            </a:r>
            <a:r>
              <a:rPr lang="en" sz="20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 sz="20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350" y="615800"/>
            <a:ext cx="4873650" cy="35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1"/>
          <p:cNvPicPr preferRelativeResize="0"/>
          <p:nvPr/>
        </p:nvPicPr>
        <p:blipFill rotWithShape="1">
          <a:blip r:embed="rId4">
            <a:alphaModFix/>
          </a:blip>
          <a:srcRect b="0" l="0" r="-23701" t="0"/>
          <a:stretch/>
        </p:blipFill>
        <p:spPr>
          <a:xfrm>
            <a:off x="0" y="615800"/>
            <a:ext cx="4270350" cy="3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/>
        </p:nvSpPr>
        <p:spPr>
          <a:xfrm>
            <a:off x="960850" y="672650"/>
            <a:ext cx="6166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 &amp; Future Work</a:t>
            </a:r>
            <a:endParaRPr sz="2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917150" y="1605750"/>
            <a:ext cx="56931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Vast field of Research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Human Helpful Innovation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Medical Milestone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Need to Walk More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Hybrid Model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Feature Selection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Optimization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Interpretability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Char char="●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Applications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79" name="Google Shape;47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026050" y="608175"/>
            <a:ext cx="60492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mbay"/>
                <a:ea typeface="Cambay"/>
                <a:cs typeface="Cambay"/>
                <a:sym typeface="Cambay"/>
              </a:rPr>
              <a:t>References</a:t>
            </a:r>
            <a:endParaRPr sz="30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85" name="Google Shape;48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53"/>
          <p:cNvSpPr txBox="1"/>
          <p:nvPr/>
        </p:nvSpPr>
        <p:spPr>
          <a:xfrm>
            <a:off x="947850" y="1484900"/>
            <a:ext cx="69333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A. A. P. S. A. A. K. S. Raj and Alok, ““benchmark gene reference data for breast cancer”, mendeley data, v2, doi: 10.17632/xdkvk75ns7.2,”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P.-A. S. J. B. D. R. W. A. P.-L. A. G. B. H. Dessailly, “Benchmarking network propagation methods for disease gene identification,” 2019. 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ay"/>
              <a:buAutoNum type="arabicPeriod"/>
            </a:pPr>
            <a:r>
              <a:rPr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S. A. D. Majidian and C. C. et al., “Genomic variant benchmark: if you cannot measure it, you cannot improve it. genome biol 24, 221,” 2023.</a:t>
            </a:r>
            <a:endParaRPr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873475" y="1088900"/>
            <a:ext cx="57489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You!</a:t>
            </a:r>
            <a:endParaRPr sz="8000"/>
          </a:p>
        </p:txBody>
      </p:sp>
      <p:sp>
        <p:nvSpPr>
          <p:cNvPr id="492" name="Google Shape;492;p54"/>
          <p:cNvSpPr txBox="1"/>
          <p:nvPr>
            <p:ph idx="4294967295" type="subTitle"/>
          </p:nvPr>
        </p:nvSpPr>
        <p:spPr>
          <a:xfrm>
            <a:off x="1143075" y="2693850"/>
            <a:ext cx="38838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54"/>
          <p:cNvGrpSpPr/>
          <p:nvPr/>
        </p:nvGrpSpPr>
        <p:grpSpPr>
          <a:xfrm>
            <a:off x="5979699" y="1661731"/>
            <a:ext cx="835886" cy="473251"/>
            <a:chOff x="1356800" y="1672903"/>
            <a:chExt cx="582337" cy="329700"/>
          </a:xfrm>
        </p:grpSpPr>
        <p:sp>
          <p:nvSpPr>
            <p:cNvPr id="494" name="Google Shape;494;p54"/>
            <p:cNvSpPr/>
            <p:nvPr/>
          </p:nvSpPr>
          <p:spPr>
            <a:xfrm>
              <a:off x="1356800" y="1759153"/>
              <a:ext cx="156900" cy="15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1610037" y="1672903"/>
              <a:ext cx="329100" cy="32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96" name="Google Shape;49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Gene-Disease datasets</a:t>
            </a:r>
            <a:endParaRPr/>
          </a:p>
        </p:txBody>
      </p:sp>
      <p:cxnSp>
        <p:nvCxnSpPr>
          <p:cNvPr id="218" name="Google Shape;218;p25"/>
          <p:cNvCxnSpPr/>
          <p:nvPr/>
        </p:nvCxnSpPr>
        <p:spPr>
          <a:xfrm>
            <a:off x="1104400" y="2417250"/>
            <a:ext cx="834000" cy="8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/>
          <p:nvPr/>
        </p:nvSpPr>
        <p:spPr>
          <a:xfrm>
            <a:off x="720000" y="1374700"/>
            <a:ext cx="3599100" cy="344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Availability: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Scattered over literature as free-text data, Unorganized, Not recorded properly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Usefulness: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Not compatible for computational analysis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Work compatible: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Not suitable and slow process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719900" y="1824500"/>
            <a:ext cx="35991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Raw Datasets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5140475" y="2456700"/>
            <a:ext cx="834000" cy="8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5"/>
          <p:cNvSpPr/>
          <p:nvPr/>
        </p:nvSpPr>
        <p:spPr>
          <a:xfrm>
            <a:off x="4756075" y="1414150"/>
            <a:ext cx="3599100" cy="3449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Availability: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OMIM, DisGeNet, GAD, GWAS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Usefulness: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Cytoscape plugin and Computational analysis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ay"/>
              <a:buChar char="●"/>
            </a:pPr>
            <a:r>
              <a:rPr b="1" lang="en" sz="1500">
                <a:latin typeface="Cambay"/>
                <a:ea typeface="Cambay"/>
                <a:cs typeface="Cambay"/>
                <a:sym typeface="Cambay"/>
              </a:rPr>
              <a:t>Work compatible: </a:t>
            </a:r>
            <a:r>
              <a:rPr lang="en" sz="1500">
                <a:latin typeface="Cambay"/>
                <a:ea typeface="Cambay"/>
                <a:cs typeface="Cambay"/>
                <a:sym typeface="Cambay"/>
              </a:rPr>
              <a:t>Representable as GDAs graph</a:t>
            </a:r>
            <a:endParaRPr sz="15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755975" y="1863950"/>
            <a:ext cx="35991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Benchmark Datasets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 Genomics Datasets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565700" y="1446225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OMIM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2578125" y="1446213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DisGeNET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4520063" y="1446225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CTD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6532075" y="1446225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UniPort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565700" y="2476150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GAD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2578125" y="2476138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GWAS</a:t>
            </a:r>
            <a:endParaRPr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Catalog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4520063" y="2476150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Orphanet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6532075" y="2476150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ClinVer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590925" y="3506075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dbGaP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603350" y="3506063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GeneCards 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545288" y="3506075"/>
            <a:ext cx="1607400" cy="8166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GWAS Central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On Genotype and Phenotype</a:t>
            </a:r>
            <a:endParaRPr/>
          </a:p>
        </p:txBody>
      </p:sp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75" y="1114050"/>
            <a:ext cx="7037575" cy="38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Genomic Data Extraction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1974375" y="1811100"/>
            <a:ext cx="1858200" cy="10059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BeFree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4941350" y="1811101"/>
            <a:ext cx="1858200" cy="9015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BioBERT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1974377" y="3236050"/>
            <a:ext cx="1858200" cy="9015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PubTator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4941350" y="3236050"/>
            <a:ext cx="1858200" cy="9015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MetaMap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720000" y="445025"/>
            <a:ext cx="77040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DisGeNet- A Dataset of Gene-Disease Associations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669250" y="1599575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Released On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845025" y="2128650"/>
            <a:ext cx="1720200" cy="44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September, 2010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944600" y="2682550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</a:t>
            </a: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epository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1120375" y="3211625"/>
            <a:ext cx="1720200" cy="44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Open Access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1240475" y="3765525"/>
            <a:ext cx="1824600" cy="894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Informations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1416250" y="4294600"/>
            <a:ext cx="1720200" cy="44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GDAs &amp; VDAs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2808275" y="1751975"/>
            <a:ext cx="2299200" cy="894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Raw Data Source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984050" y="2281050"/>
            <a:ext cx="2299200" cy="749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Omim, Unipport, CTD, CURATED 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3220600" y="3175700"/>
            <a:ext cx="2546700" cy="89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Curated </a:t>
            </a: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Data Source</a:t>
            </a:r>
            <a:endParaRPr b="1"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3396375" y="3704775"/>
            <a:ext cx="2546700" cy="818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ambay"/>
                <a:ea typeface="Cambay"/>
                <a:cs typeface="Cambay"/>
                <a:sym typeface="Cambay"/>
              </a:rPr>
              <a:t>Mendelian, Curated repositories, GWAS catalogues, Scientific literature</a:t>
            </a:r>
            <a:endParaRPr>
              <a:solidFill>
                <a:srgbClr val="FF9900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6079975" y="3386925"/>
            <a:ext cx="2546700" cy="894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Access DisGeNET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6255750" y="3916000"/>
            <a:ext cx="2546700" cy="818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Web Interface, </a:t>
            </a: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SQLite</a:t>
            </a: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 database, </a:t>
            </a:r>
            <a:r>
              <a:rPr b="1" lang="en">
                <a:solidFill>
                  <a:srgbClr val="6D9EEB"/>
                </a:solidFill>
                <a:latin typeface="Cambay"/>
                <a:ea typeface="Cambay"/>
                <a:cs typeface="Cambay"/>
                <a:sym typeface="Cambay"/>
              </a:rPr>
              <a:t>Cytoscape, Semantic web</a:t>
            </a:r>
            <a:endParaRPr>
              <a:solidFill>
                <a:srgbClr val="6D9EEB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702075" y="1922400"/>
            <a:ext cx="2299200" cy="894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Data Extraction</a:t>
            </a:r>
            <a:endParaRPr sz="17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877850" y="2451475"/>
            <a:ext cx="2299200" cy="749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Text mining tools</a:t>
            </a:r>
            <a:r>
              <a:rPr b="1" lang="en">
                <a:solidFill>
                  <a:srgbClr val="6AA84F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>
              <a:solidFill>
                <a:srgbClr val="6AA84F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DisGeNet Versions</a:t>
            </a: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b="8927" l="0" r="0" t="58030"/>
          <a:stretch/>
        </p:blipFill>
        <p:spPr>
          <a:xfrm>
            <a:off x="791600" y="3090025"/>
            <a:ext cx="7632400" cy="10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1993250" y="4128900"/>
            <a:ext cx="547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Detailed Statistics of the DisGeNET’s Current Version: v7.0</a:t>
            </a:r>
            <a:endParaRPr b="1" sz="15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3315250" y="1364625"/>
            <a:ext cx="2432700" cy="13785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V6.0 (June, 2019)</a:t>
            </a:r>
            <a:endParaRPr b="1" baseline="-25000" sz="18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628, 625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17, 549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24, 166 diseases</a:t>
            </a:r>
            <a:endParaRPr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791600" y="1364625"/>
            <a:ext cx="2432700" cy="1378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V4.0 (June,2016)</a:t>
            </a:r>
            <a:endParaRPr b="1" baseline="-25000" sz="19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429, 036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17, 381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15, 093 diseases</a:t>
            </a:r>
            <a:endParaRPr b="1" sz="18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5915100" y="1327875"/>
            <a:ext cx="2432700" cy="1378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V7.0 (June, 2020)</a:t>
            </a:r>
            <a:endParaRPr b="1" sz="19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1, 134, 942 GDAs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21, 671 genes</a:t>
            </a:r>
            <a:endParaRPr b="1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mbay"/>
              <a:buChar char="●"/>
            </a:pPr>
            <a:r>
              <a:rPr b="1" lang="en">
                <a:solidFill>
                  <a:srgbClr val="212121"/>
                </a:solidFill>
                <a:latin typeface="Cambay"/>
                <a:ea typeface="Cambay"/>
                <a:cs typeface="Cambay"/>
                <a:sym typeface="Cambay"/>
              </a:rPr>
              <a:t>30, 170 diseases</a:t>
            </a:r>
            <a:endParaRPr b="1" sz="1800">
              <a:solidFill>
                <a:srgbClr val="21212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tic Engineering Company Profile by Slidesgo">
  <a:themeElements>
    <a:clrScheme name="Simple Light">
      <a:dk1>
        <a:srgbClr val="452B94"/>
      </a:dk1>
      <a:lt1>
        <a:srgbClr val="8E7DC2"/>
      </a:lt1>
      <a:dk2>
        <a:srgbClr val="FAFAFA"/>
      </a:dk2>
      <a:lt2>
        <a:srgbClr val="1FE66D"/>
      </a:lt2>
      <a:accent1>
        <a:srgbClr val="7A4FFC"/>
      </a:accent1>
      <a:accent2>
        <a:srgbClr val="EFEF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2B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